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7" r:id="rId3"/>
    <p:sldId id="266" r:id="rId4"/>
    <p:sldId id="264" r:id="rId5"/>
    <p:sldId id="274" r:id="rId6"/>
    <p:sldId id="258" r:id="rId7"/>
    <p:sldId id="259" r:id="rId8"/>
    <p:sldId id="260" r:id="rId9"/>
    <p:sldId id="267" r:id="rId10"/>
    <p:sldId id="268" r:id="rId11"/>
    <p:sldId id="271" r:id="rId12"/>
    <p:sldId id="272" r:id="rId13"/>
    <p:sldId id="269" r:id="rId14"/>
    <p:sldId id="270" r:id="rId15"/>
    <p:sldId id="262" r:id="rId16"/>
    <p:sldId id="273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48" autoAdjust="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90" y="8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869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67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252743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0513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614795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3807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987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430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899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776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324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124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857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098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632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631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553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eteclassificazioni.it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t>ICF: uno strumento condiviso per la progettazione riabilitativa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Dott.ssa Lucia Cassia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CC96F2-75FC-9EC3-DD9B-76B312999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Fattori ambientali: barriere o facilitatori?</a:t>
            </a:r>
            <a:br>
              <a:rPr lang="it-IT" dirty="0"/>
            </a:b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DE65FA7-199B-BCE3-91F6-CCC6F26E2C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I fattori ambientali costituiscono gli </a:t>
            </a:r>
            <a:r>
              <a:rPr lang="it-IT" b="1" dirty="0"/>
              <a:t>atteggiamenti</a:t>
            </a:r>
            <a:r>
              <a:rPr lang="it-IT" dirty="0"/>
              <a:t>, </a:t>
            </a:r>
            <a:r>
              <a:rPr lang="it-IT" b="1" dirty="0"/>
              <a:t>l'ambiente fisico </a:t>
            </a:r>
            <a:r>
              <a:rPr lang="it-IT" dirty="0"/>
              <a:t>e </a:t>
            </a:r>
            <a:r>
              <a:rPr lang="it-IT" b="1" dirty="0"/>
              <a:t>sociale</a:t>
            </a:r>
            <a:r>
              <a:rPr lang="it-IT" dirty="0"/>
              <a:t> in cui le persone vivono e conducono la loro esistenza.</a:t>
            </a:r>
          </a:p>
          <a:p>
            <a:pPr marL="0" indent="0">
              <a:buNone/>
            </a:pPr>
            <a:r>
              <a:rPr lang="it-IT" dirty="0"/>
              <a:t>- Le </a:t>
            </a:r>
            <a:r>
              <a:rPr lang="it-IT" b="1" dirty="0"/>
              <a:t>barriere</a:t>
            </a:r>
            <a:r>
              <a:rPr lang="it-IT" dirty="0"/>
              <a:t> sono gli aspetti ambientali che </a:t>
            </a:r>
            <a:r>
              <a:rPr lang="it-IT" altLang="it-IT" dirty="0"/>
              <a:t>limitano o impediscono il funzionamento e la partecipazione della persona con disabilità</a:t>
            </a:r>
            <a:r>
              <a:rPr lang="it-IT" altLang="it-IT" dirty="0">
                <a:latin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it-IT" dirty="0"/>
              <a:t>Es: mancanza di accessibilità, pregiudizi sociali, ambienti fisici inadatti, mancanza di risorse o servizi.</a:t>
            </a:r>
            <a:endParaRPr lang="it-IT" altLang="it-IT" dirty="0"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it-IT" dirty="0"/>
              <a:t>- I </a:t>
            </a:r>
            <a:r>
              <a:rPr lang="it-IT" b="1" dirty="0"/>
              <a:t>facilitatori</a:t>
            </a:r>
            <a:r>
              <a:rPr lang="it-IT" dirty="0"/>
              <a:t> sono gli aspetti ambientali che aumentano o migliorano il funzionamento e la partecipazione. </a:t>
            </a:r>
          </a:p>
          <a:p>
            <a:pPr marL="0" indent="0">
              <a:buNone/>
            </a:pPr>
            <a:r>
              <a:rPr lang="it-IT" dirty="0"/>
              <a:t>Es: supporto familiare, ausili tecnologici, ambienti accessibili, politiche inclusive, insegnanti preparati.</a:t>
            </a:r>
          </a:p>
          <a:p>
            <a:endParaRPr lang="it-IT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30A33EF-B30F-C7B5-58BA-4FABF9C6AF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23165"/>
            <a:ext cx="26481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12755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21154B-1874-D950-573B-B2FE0E3B6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201" y="152161"/>
            <a:ext cx="6589199" cy="1280890"/>
          </a:xfrm>
        </p:spPr>
        <p:txBody>
          <a:bodyPr/>
          <a:lstStyle/>
          <a:p>
            <a:r>
              <a:rPr lang="it-IT" dirty="0"/>
              <a:t>I qualificatori dei fattori ambientali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8B5720-31C9-F745-4E7B-BB4E3D821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1097" y="1548581"/>
            <a:ext cx="7551174" cy="5043948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72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xxx+0</a:t>
            </a:r>
            <a:r>
              <a:rPr lang="it-IT" sz="7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NESSUN facilitatore (assente, trascurabile...) 0-4%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72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xxx+1</a:t>
            </a:r>
            <a:r>
              <a:rPr lang="it-IT" sz="7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facilitatore LIEVE (leggero, piccolo...) 5-24%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72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xxx+2</a:t>
            </a:r>
            <a:r>
              <a:rPr lang="it-IT" sz="7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facilitatore MEDIO (moderato, discreto...) 25-49%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72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xxx+3</a:t>
            </a:r>
            <a:r>
              <a:rPr lang="it-IT" sz="7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facilitatore GRAVE (notevole, estremo...) 50-95%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72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xxx+4</a:t>
            </a:r>
            <a:r>
              <a:rPr lang="it-IT" sz="7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facilitatore COMPLETO (totale...) 96-100%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72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xxx.0</a:t>
            </a:r>
            <a:r>
              <a:rPr lang="it-IT" sz="7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NESSUNA barriera (assente, trascurabile...) 0-4%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72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xxx.1</a:t>
            </a:r>
            <a:r>
              <a:rPr lang="it-IT" sz="7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barriera LIEVE (leggera, piccola...) 5-24%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72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xxx.2</a:t>
            </a:r>
            <a:r>
              <a:rPr lang="it-IT" sz="7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barriera MEDIA (moderata, discreta...) 25-49%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72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xxx.3</a:t>
            </a:r>
            <a:r>
              <a:rPr lang="it-IT" sz="7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barriera GRAVE (notevole, estrema...) 50-95%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72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xxx.4</a:t>
            </a:r>
            <a:r>
              <a:rPr lang="it-IT" sz="7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barriera COMPLETA (totale...) 96-100%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690616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B0F8149-1AB0-30FF-33D6-5ECB771B4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Strumento utile: Portale italiano delle classificazioni Sanitarie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25DEB8A-7A25-8C1C-8CBF-D6A318781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8077" y="1474839"/>
            <a:ext cx="6956323" cy="4436383"/>
          </a:xfrm>
        </p:spPr>
        <p:txBody>
          <a:bodyPr anchor="ctr"/>
          <a:lstStyle/>
          <a:p>
            <a:pPr algn="just"/>
            <a:r>
              <a:rPr lang="it-IT" sz="2800" dirty="0"/>
              <a:t>Consultare </a:t>
            </a:r>
            <a:r>
              <a:rPr lang="it-IT" sz="2800" dirty="0">
                <a:hlinkClick r:id="rId2"/>
              </a:rPr>
              <a:t>https://www.reteclassificazioni.it/</a:t>
            </a:r>
            <a:endParaRPr lang="it-IT" sz="2800" dirty="0"/>
          </a:p>
          <a:p>
            <a:pPr algn="just"/>
            <a:r>
              <a:rPr lang="it-IT" sz="2800" dirty="0"/>
              <a:t>Cerca codici per parole chiave (es. “comunicazione”)</a:t>
            </a:r>
          </a:p>
          <a:p>
            <a:pPr algn="just"/>
            <a:r>
              <a:rPr lang="it-IT" sz="2800" dirty="0"/>
              <a:t>Leggi descrizione + esempi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289479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1E6DFC-006D-A285-04BB-3F5522BF3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Esercitazione pratica: Caso clinico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932A1FE-EBEC-F453-3F9C-6616EA6C37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0659" y="1740311"/>
            <a:ext cx="7993626" cy="477847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b="1" dirty="0"/>
              <a:t>Matteo, 5 anni</a:t>
            </a:r>
          </a:p>
          <a:p>
            <a:pPr marL="0" indent="0">
              <a:buNone/>
            </a:pPr>
            <a:r>
              <a:rPr lang="it-IT" b="1" dirty="0"/>
              <a:t>Diagnosi principale:</a:t>
            </a:r>
            <a:r>
              <a:rPr lang="it-IT" dirty="0"/>
              <a:t> Disturbo del neurosviluppo con profilo misto:</a:t>
            </a:r>
          </a:p>
          <a:p>
            <a:r>
              <a:rPr lang="it-IT" dirty="0"/>
              <a:t>Ritardo del linguaggio espressivo </a:t>
            </a:r>
          </a:p>
          <a:p>
            <a:r>
              <a:rPr lang="it-IT" dirty="0"/>
              <a:t>Disprassia motoria </a:t>
            </a:r>
          </a:p>
          <a:p>
            <a:r>
              <a:rPr lang="it-IT" dirty="0"/>
              <a:t>Difficoltà di coordinazione oculo-manuale </a:t>
            </a:r>
          </a:p>
          <a:p>
            <a:r>
              <a:rPr lang="it-IT" dirty="0" err="1"/>
              <a:t>Iperlassità</a:t>
            </a:r>
            <a:r>
              <a:rPr lang="it-IT" dirty="0"/>
              <a:t> articolare e instabilità posturale </a:t>
            </a:r>
          </a:p>
          <a:p>
            <a:pPr marL="0" indent="0">
              <a:buNone/>
            </a:pPr>
            <a:r>
              <a:rPr lang="it-IT" b="1" dirty="0"/>
              <a:t>Contesto:</a:t>
            </a:r>
            <a:r>
              <a:rPr lang="it-IT" dirty="0"/>
              <a:t> Frequenta la scuola dell’infanzia. Famiglia collaborativa. In trattamento multidisciplinare da 6 mesi.</a:t>
            </a:r>
          </a:p>
          <a:p>
            <a:pPr marL="0" indent="0">
              <a:buNone/>
            </a:pPr>
            <a:r>
              <a:rPr lang="it-IT" b="1" dirty="0"/>
              <a:t>Terapie in atto:</a:t>
            </a:r>
          </a:p>
          <a:p>
            <a:r>
              <a:rPr lang="it-IT" b="1" dirty="0"/>
              <a:t>Logopedia: </a:t>
            </a:r>
            <a:r>
              <a:rPr lang="it-IT" dirty="0"/>
              <a:t>per sviluppo del linguaggio e supporto alla comunicazione</a:t>
            </a:r>
          </a:p>
          <a:p>
            <a:r>
              <a:rPr lang="it-IT" b="1" dirty="0"/>
              <a:t>TNPEE: </a:t>
            </a:r>
            <a:r>
              <a:rPr lang="it-IT" dirty="0"/>
              <a:t>per motricità fine, interazione nel gioco</a:t>
            </a:r>
          </a:p>
          <a:p>
            <a:r>
              <a:rPr lang="it-IT" b="1" dirty="0"/>
              <a:t>Fisioterapia: </a:t>
            </a:r>
            <a:r>
              <a:rPr lang="it-IT" dirty="0"/>
              <a:t>per stabilità posturale e schema corporeo</a:t>
            </a:r>
          </a:p>
          <a:p>
            <a:r>
              <a:rPr lang="it-IT" b="1" dirty="0"/>
              <a:t>Ortottica: </a:t>
            </a:r>
            <a:r>
              <a:rPr lang="it-IT" dirty="0"/>
              <a:t>per difficoltà di convergenza e esplorazione visiva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084603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3330A6-B9CA-55D2-DA95-97D6F3401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Caso Clinico: compito da svolgere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81D99A2-68CF-8E81-E3CD-0E5EF512BD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Si richiede ai partecipanti di analizzare il seguente caso clinico e, sulla base dei dati forniti, </a:t>
            </a:r>
            <a:r>
              <a:rPr lang="it-IT" b="1" dirty="0"/>
              <a:t>elaborare una proposta di classificazione ICF (area “b” – funzioni corporee)</a:t>
            </a:r>
            <a:r>
              <a:rPr lang="it-IT" dirty="0"/>
              <a:t> per ciascun segno clinico rilevato, accompagnando ogni codice con la formulazione di </a:t>
            </a:r>
            <a:r>
              <a:rPr lang="it-IT" b="1" dirty="0"/>
              <a:t>un obiettivo riabilitativo specifico e misurabile</a:t>
            </a:r>
            <a:r>
              <a:rPr lang="it-IT" dirty="0"/>
              <a:t>, da inserire all’interno del progetto riabilitativo individuale.</a:t>
            </a:r>
          </a:p>
          <a:p>
            <a:pPr marL="0" indent="0">
              <a:buNone/>
            </a:pPr>
            <a:r>
              <a:rPr lang="it-IT" dirty="0"/>
              <a:t>                             </a:t>
            </a:r>
          </a:p>
          <a:p>
            <a:pPr marL="0" indent="0" algn="r">
              <a:buNone/>
            </a:pPr>
            <a:r>
              <a:rPr lang="it-IT" dirty="0"/>
              <a:t>  </a:t>
            </a:r>
            <a:r>
              <a:rPr lang="it-IT" sz="4000" dirty="0"/>
              <a:t>Buon lavoro!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589048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Conclusione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sz="2400" dirty="0"/>
              <a:t>ICF = lingua </a:t>
            </a:r>
            <a:r>
              <a:rPr sz="2400" dirty="0" err="1"/>
              <a:t>comune</a:t>
            </a:r>
            <a:r>
              <a:rPr sz="2400" dirty="0"/>
              <a:t> </a:t>
            </a:r>
            <a:r>
              <a:rPr sz="2400" dirty="0" err="1"/>
              <a:t>tra</a:t>
            </a:r>
            <a:r>
              <a:rPr sz="2400" dirty="0"/>
              <a:t> </a:t>
            </a:r>
            <a:r>
              <a:rPr sz="2400" dirty="0" err="1"/>
              <a:t>professionisti</a:t>
            </a:r>
            <a:endParaRPr sz="2400" dirty="0"/>
          </a:p>
          <a:p>
            <a:pPr algn="just"/>
            <a:r>
              <a:rPr sz="2400" dirty="0" err="1"/>
              <a:t>Visione</a:t>
            </a:r>
            <a:r>
              <a:rPr sz="2400" dirty="0"/>
              <a:t> </a:t>
            </a:r>
            <a:r>
              <a:rPr sz="2400" dirty="0" err="1"/>
              <a:t>globale</a:t>
            </a:r>
            <a:r>
              <a:rPr sz="2400" dirty="0"/>
              <a:t> </a:t>
            </a:r>
            <a:r>
              <a:rPr sz="2400" dirty="0" err="1"/>
              <a:t>della</a:t>
            </a:r>
            <a:r>
              <a:rPr sz="2400" dirty="0"/>
              <a:t> persona</a:t>
            </a:r>
          </a:p>
          <a:p>
            <a:pPr algn="just"/>
            <a:r>
              <a:rPr sz="2400" dirty="0" err="1"/>
              <a:t>Personalizzazione</a:t>
            </a:r>
            <a:r>
              <a:rPr sz="2400" dirty="0"/>
              <a:t> </a:t>
            </a:r>
            <a:r>
              <a:rPr sz="2400" dirty="0" err="1"/>
              <a:t>degli</a:t>
            </a:r>
            <a:r>
              <a:rPr sz="2400" dirty="0"/>
              <a:t> </a:t>
            </a:r>
            <a:r>
              <a:rPr sz="2400" dirty="0" err="1"/>
              <a:t>interventi</a:t>
            </a:r>
            <a:endParaRPr sz="2400" dirty="0"/>
          </a:p>
          <a:p>
            <a:pPr algn="just"/>
            <a:r>
              <a:rPr sz="2400" dirty="0"/>
              <a:t> </a:t>
            </a:r>
            <a:r>
              <a:rPr sz="2400" dirty="0" err="1"/>
              <a:t>Invito</a:t>
            </a:r>
            <a:r>
              <a:rPr sz="2400" dirty="0"/>
              <a:t> </a:t>
            </a:r>
            <a:r>
              <a:rPr sz="2400" dirty="0" err="1"/>
              <a:t>alla</a:t>
            </a:r>
            <a:r>
              <a:rPr sz="2400" dirty="0"/>
              <a:t> </a:t>
            </a:r>
            <a:r>
              <a:rPr sz="2400" dirty="0" err="1"/>
              <a:t>sperimentazione</a:t>
            </a:r>
            <a:endParaRPr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6B5E72E1-50D8-B1A0-5DE5-C7F8114C9DC7}"/>
              </a:ext>
            </a:extLst>
          </p:cNvPr>
          <p:cNvSpPr txBox="1"/>
          <p:nvPr/>
        </p:nvSpPr>
        <p:spPr>
          <a:xfrm>
            <a:off x="3023419" y="3244645"/>
            <a:ext cx="51471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/>
              <a:t>Grazie per l’attenzione</a:t>
            </a:r>
          </a:p>
        </p:txBody>
      </p:sp>
    </p:spTree>
    <p:extLst>
      <p:ext uri="{BB962C8B-B14F-4D97-AF65-F5344CB8AC3E}">
        <p14:creationId xmlns:p14="http://schemas.microsoft.com/office/powerpoint/2010/main" val="2108722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Cos’è l’ICF?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dirty="0"/>
              <a:t>L’</a:t>
            </a:r>
            <a:r>
              <a:rPr lang="it-IT" b="1" dirty="0"/>
              <a:t>ICF (</a:t>
            </a:r>
            <a:r>
              <a:rPr lang="it-IT" dirty="0"/>
              <a:t>Classificazione Internazionale del Funzionamento, della Disabilità e della Salute </a:t>
            </a:r>
            <a:r>
              <a:rPr lang="it-IT" b="1" dirty="0"/>
              <a:t>)</a:t>
            </a:r>
            <a:r>
              <a:rPr lang="it-IT" dirty="0"/>
              <a:t> è uno strumento sviluppato dall’</a:t>
            </a:r>
            <a:r>
              <a:rPr lang="it-IT" b="1" dirty="0"/>
              <a:t>Organizzazione Mondiale della Sanità (OMS, 2001)</a:t>
            </a:r>
            <a:r>
              <a:rPr lang="it-IT" dirty="0"/>
              <a:t> per descrivere e misurare la salute e la disabilità.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A05AE8-766C-9408-7ECB-AD401E870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Perché usare l’ICF?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A21C99-D204-1446-42E1-9A91A737F8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Approccio </a:t>
            </a:r>
            <a:r>
              <a:rPr lang="it-IT" dirty="0" err="1"/>
              <a:t>bio</a:t>
            </a:r>
            <a:r>
              <a:rPr lang="it-IT" dirty="0"/>
              <a:t>-psico-sociale</a:t>
            </a:r>
          </a:p>
          <a:p>
            <a:r>
              <a:rPr lang="it-IT" dirty="0"/>
              <a:t>Osservazione del funzionamento e non solo del deficit (profilo funzionale)</a:t>
            </a:r>
          </a:p>
          <a:p>
            <a:r>
              <a:rPr lang="it-IT" dirty="0"/>
              <a:t>Linguaggio comune tra professionisti</a:t>
            </a:r>
          </a:p>
        </p:txBody>
      </p:sp>
    </p:spTree>
    <p:extLst>
      <p:ext uri="{BB962C8B-B14F-4D97-AF65-F5344CB8AC3E}">
        <p14:creationId xmlns:p14="http://schemas.microsoft.com/office/powerpoint/2010/main" val="1700478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F0BD93-1F7A-48AB-188C-96057C678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L’ICF e il modello </a:t>
            </a:r>
            <a:r>
              <a:rPr lang="it-IT" dirty="0" err="1"/>
              <a:t>bio</a:t>
            </a:r>
            <a:r>
              <a:rPr lang="it-IT" dirty="0"/>
              <a:t>-psico-sociale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0B7C82F-6CF3-DA42-DAB0-E6067555C7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Considera la salute e la disabilità come risultato dell'interazione dinamica tra </a:t>
            </a:r>
            <a:r>
              <a:rPr lang="it-IT" b="1" dirty="0"/>
              <a:t>fattori biologici</a:t>
            </a:r>
            <a:r>
              <a:rPr lang="it-IT" dirty="0"/>
              <a:t>, </a:t>
            </a:r>
            <a:r>
              <a:rPr lang="it-IT" b="1" dirty="0"/>
              <a:t>psicologici</a:t>
            </a:r>
            <a:r>
              <a:rPr lang="it-IT" dirty="0"/>
              <a:t> e </a:t>
            </a:r>
            <a:r>
              <a:rPr lang="it-IT" b="1" dirty="0"/>
              <a:t>sociali</a:t>
            </a:r>
            <a:r>
              <a:rPr lang="it-IT" dirty="0"/>
              <a:t>. </a:t>
            </a:r>
          </a:p>
          <a:p>
            <a:pPr marL="0" indent="0">
              <a:buNone/>
            </a:pPr>
            <a:r>
              <a:rPr lang="it-IT" dirty="0"/>
              <a:t>L’ICF valuta come le </a:t>
            </a:r>
            <a:r>
              <a:rPr lang="it-IT" b="1" dirty="0"/>
              <a:t>funzioni corporee</a:t>
            </a:r>
            <a:r>
              <a:rPr lang="it-IT" dirty="0"/>
              <a:t>, le </a:t>
            </a:r>
            <a:r>
              <a:rPr lang="it-IT" b="1" dirty="0"/>
              <a:t>strutture corporee</a:t>
            </a:r>
            <a:r>
              <a:rPr lang="it-IT" dirty="0"/>
              <a:t>, le </a:t>
            </a:r>
            <a:r>
              <a:rPr lang="it-IT" b="1" dirty="0"/>
              <a:t>attività</a:t>
            </a:r>
            <a:r>
              <a:rPr lang="it-IT" dirty="0"/>
              <a:t> e la </a:t>
            </a:r>
            <a:r>
              <a:rPr lang="it-IT" b="1" dirty="0"/>
              <a:t>partecipazione</a:t>
            </a:r>
            <a:r>
              <a:rPr lang="it-IT" dirty="0"/>
              <a:t> e i </a:t>
            </a:r>
            <a:r>
              <a:rPr lang="it-IT" b="1" dirty="0"/>
              <a:t>fattori ambientali </a:t>
            </a:r>
            <a:r>
              <a:rPr lang="it-IT" dirty="0"/>
              <a:t>interagiscono per influenzare il funzionamento di una persona. </a:t>
            </a:r>
          </a:p>
        </p:txBody>
      </p:sp>
    </p:spTree>
    <p:extLst>
      <p:ext uri="{BB962C8B-B14F-4D97-AF65-F5344CB8AC3E}">
        <p14:creationId xmlns:p14="http://schemas.microsoft.com/office/powerpoint/2010/main" val="2241495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1A26FB5E-859D-ED5E-4465-F7B25D71B6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0428" y="1206909"/>
            <a:ext cx="7702346" cy="5134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2260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Struttura dell’ICF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1" y="1489587"/>
            <a:ext cx="7162800" cy="49702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L’ICF è strutturato in </a:t>
            </a:r>
            <a:r>
              <a:rPr lang="it-IT" b="1" dirty="0"/>
              <a:t>componenti principali</a:t>
            </a:r>
            <a:r>
              <a:rPr lang="it-IT" dirty="0"/>
              <a:t>:</a:t>
            </a:r>
          </a:p>
          <a:p>
            <a:r>
              <a:rPr lang="it-IT" b="1" dirty="0"/>
              <a:t>(b)</a:t>
            </a:r>
            <a:r>
              <a:rPr lang="it-IT" dirty="0"/>
              <a:t> </a:t>
            </a:r>
            <a:r>
              <a:rPr lang="it-IT" b="1" i="1" dirty="0"/>
              <a:t>body </a:t>
            </a:r>
            <a:r>
              <a:rPr lang="it-IT" b="1" i="1" dirty="0" err="1"/>
              <a:t>function</a:t>
            </a:r>
            <a:r>
              <a:rPr lang="it-IT" dirty="0"/>
              <a:t>– </a:t>
            </a:r>
            <a:r>
              <a:rPr lang="it-IT" sz="2000" b="1" dirty="0"/>
              <a:t>Funzioni corporee</a:t>
            </a:r>
            <a:r>
              <a:rPr lang="it-IT" dirty="0"/>
              <a:t>: Sono le funzioni fisiologiche dei sistemi corporei incluse quelle psicologiche.</a:t>
            </a:r>
          </a:p>
          <a:p>
            <a:r>
              <a:rPr lang="it-IT" b="1" dirty="0"/>
              <a:t>(s) </a:t>
            </a:r>
            <a:r>
              <a:rPr lang="it-IT" b="1" i="1" dirty="0"/>
              <a:t>body </a:t>
            </a:r>
            <a:r>
              <a:rPr lang="it-IT" b="1" i="1" dirty="0" err="1"/>
              <a:t>structure</a:t>
            </a:r>
            <a:r>
              <a:rPr lang="it-IT" dirty="0"/>
              <a:t>– </a:t>
            </a:r>
            <a:r>
              <a:rPr lang="it-IT" sz="2000" b="1" dirty="0"/>
              <a:t>Strutture corporee</a:t>
            </a:r>
            <a:r>
              <a:rPr lang="it-IT" dirty="0"/>
              <a:t>: Sono le parti strutturali o anatomiche del corpo come gli organi, gli arti e le loro componenti. </a:t>
            </a:r>
          </a:p>
          <a:p>
            <a:r>
              <a:rPr lang="it-IT" b="1" dirty="0"/>
              <a:t>(d) </a:t>
            </a:r>
            <a:r>
              <a:rPr lang="it-IT" b="1" i="1" dirty="0"/>
              <a:t>domain</a:t>
            </a:r>
            <a:r>
              <a:rPr lang="it-IT" dirty="0"/>
              <a:t>– </a:t>
            </a:r>
            <a:r>
              <a:rPr lang="it-IT" sz="2000" b="1" dirty="0"/>
              <a:t>Attività e Partecipazione</a:t>
            </a:r>
            <a:r>
              <a:rPr lang="it-IT" dirty="0"/>
              <a:t>: l’attività è l’esecuzione di un compito o di un’azione da parte dell’individuo e rappresenta la prospettiva individuale del funzionamento. La partecipazione è il coinvolgimento della persona in una situazione reale di vita rappresenta la prospettiva sociale del funzionamento.</a:t>
            </a:r>
          </a:p>
          <a:p>
            <a:r>
              <a:rPr lang="it-IT" b="1" dirty="0"/>
              <a:t>(e) </a:t>
            </a:r>
            <a:r>
              <a:rPr lang="it-IT" b="1" i="1" dirty="0" err="1"/>
              <a:t>environment</a:t>
            </a:r>
            <a:r>
              <a:rPr lang="it-IT" i="1" dirty="0"/>
              <a:t> </a:t>
            </a:r>
            <a:r>
              <a:rPr lang="it-IT" dirty="0"/>
              <a:t>– </a:t>
            </a:r>
            <a:r>
              <a:rPr lang="it-IT" sz="2000" b="1" dirty="0"/>
              <a:t>Fattori Ambientali</a:t>
            </a:r>
            <a:r>
              <a:rPr lang="it-IT" dirty="0"/>
              <a:t>: costituiscono gli atteggiamenti, l’ambiente fisico e sociale, in cui le persone vivono e conducono la loro esistenza.</a:t>
            </a:r>
          </a:p>
          <a:p>
            <a:endParaRPr lang="it-IT" dirty="0"/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</a:t>
            </a:r>
            <a:r>
              <a:rPr dirty="0" err="1"/>
              <a:t>qualificatori</a:t>
            </a:r>
            <a:endParaRPr dirty="0"/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E607987D-EF40-4A10-0E97-F78D730543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1381" y="1474839"/>
            <a:ext cx="7443019" cy="44363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I qualificatori nell'ICF sono codici numerici che specificano il grado di compromissione o difficoltà in relazione alle funzioni corporee, strutture corporee, attività e partecipazione, e fattori ambientali.</a:t>
            </a:r>
          </a:p>
          <a:p>
            <a:r>
              <a:rPr lang="it-IT" b="1" dirty="0"/>
              <a:t>Funzioni corporee e strutture corporee </a:t>
            </a:r>
            <a:r>
              <a:rPr lang="it-IT" dirty="0"/>
              <a:t>→ I qualificatori descrivono </a:t>
            </a:r>
            <a:r>
              <a:rPr lang="it-IT" b="1" dirty="0"/>
              <a:t>menomazioni</a:t>
            </a:r>
            <a:r>
              <a:rPr lang="it-IT" dirty="0"/>
              <a:t>, cioè alterazioni o perdite di una funzione o di una struttura corporea.</a:t>
            </a:r>
          </a:p>
          <a:p>
            <a:r>
              <a:rPr lang="it-IT" b="1" dirty="0"/>
              <a:t>Attività e partecipazione </a:t>
            </a:r>
            <a:r>
              <a:rPr lang="it-IT" dirty="0"/>
              <a:t>→ I qualificatori indicano </a:t>
            </a:r>
            <a:r>
              <a:rPr lang="it-IT" b="1" dirty="0"/>
              <a:t>limitazioni</a:t>
            </a:r>
            <a:r>
              <a:rPr lang="it-IT" dirty="0"/>
              <a:t> nelle </a:t>
            </a:r>
            <a:r>
              <a:rPr lang="it-IT" b="1" dirty="0"/>
              <a:t>capacità</a:t>
            </a:r>
            <a:r>
              <a:rPr lang="it-IT" dirty="0"/>
              <a:t> (ciò che una persona può fare in un ambiente standard) e nelle </a:t>
            </a:r>
            <a:r>
              <a:rPr lang="it-IT" b="1" dirty="0"/>
              <a:t>performance</a:t>
            </a:r>
            <a:r>
              <a:rPr lang="it-IT" dirty="0"/>
              <a:t> (ciò che effettivamente fa nel suo contesto di vita).</a:t>
            </a:r>
          </a:p>
          <a:p>
            <a:r>
              <a:rPr lang="it-IT" b="1" dirty="0"/>
              <a:t>Fattori ambientali </a:t>
            </a:r>
            <a:r>
              <a:rPr lang="it-IT" dirty="0"/>
              <a:t>→ I qualificatori descrivono se un fattore ambientale agisce come </a:t>
            </a:r>
            <a:r>
              <a:rPr lang="it-IT" b="1" dirty="0"/>
              <a:t>facilitatore</a:t>
            </a:r>
            <a:r>
              <a:rPr lang="it-IT" dirty="0"/>
              <a:t> o come </a:t>
            </a:r>
            <a:r>
              <a:rPr lang="it-IT" b="1" dirty="0"/>
              <a:t>barriera</a:t>
            </a:r>
            <a:r>
              <a:rPr lang="it-IT" dirty="0"/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9421" y="176980"/>
            <a:ext cx="7015316" cy="1297858"/>
          </a:xfrm>
        </p:spPr>
        <p:txBody>
          <a:bodyPr/>
          <a:lstStyle/>
          <a:p>
            <a:r>
              <a:rPr lang="it-IT" dirty="0"/>
              <a:t>I qualificatori delle funzioni e strutture corporee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2606" y="1828799"/>
            <a:ext cx="7565923" cy="4645742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3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xxx.0</a:t>
            </a:r>
            <a:r>
              <a:rPr lang="it-IT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NESSUNA menomazione (assente trascurabile ...) 0-4%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3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xxx.1</a:t>
            </a:r>
            <a:r>
              <a:rPr lang="it-IT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menomazione LIEVE (leggera, piccola...) 5-24%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3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xxx.2</a:t>
            </a:r>
            <a:r>
              <a:rPr lang="it-IT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menomazione MEDIA (moderata, discreta...) 25-49%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3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xxx.3</a:t>
            </a:r>
            <a:r>
              <a:rPr lang="it-IT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menomazione GRAVE (notevole, estrema...) 50-95%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3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xxx.4</a:t>
            </a:r>
            <a:r>
              <a:rPr lang="it-IT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menomazione COMPLETA (totale...) 96-100%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3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xxx.8</a:t>
            </a:r>
            <a:r>
              <a:rPr lang="it-IT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non specificato (info insufficienti)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3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xxx.9</a:t>
            </a:r>
            <a:r>
              <a:rPr lang="it-IT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non applicabile (codice non appropriato)</a:t>
            </a:r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82A071-2F43-5378-6501-D24DCCEC4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2587" y="343890"/>
            <a:ext cx="6589199" cy="1280890"/>
          </a:xfrm>
        </p:spPr>
        <p:txBody>
          <a:bodyPr>
            <a:normAutofit/>
          </a:bodyPr>
          <a:lstStyle/>
          <a:p>
            <a:r>
              <a:rPr lang="it-IT" dirty="0"/>
              <a:t>I qualificatori delle attività e partecipazione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19C7CA3-E6E1-37D1-54D9-BDE88DB116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2103" y="1904999"/>
            <a:ext cx="7610168" cy="4820266"/>
          </a:xfrm>
        </p:spPr>
        <p:txBody>
          <a:bodyPr>
            <a:normAutofit/>
          </a:bodyPr>
          <a:lstStyle/>
          <a:p>
            <a:pPr>
              <a:lnSpc>
                <a:spcPct val="87000"/>
              </a:lnSpc>
              <a:spcAft>
                <a:spcPts val="800"/>
              </a:spcAft>
              <a:buNone/>
            </a:pPr>
            <a:r>
              <a:rPr lang="it-IT" sz="25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xxx.0	</a:t>
            </a:r>
            <a:r>
              <a:rPr lang="it-IT" sz="25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NESSUNA difficoltà (assente, trascurabile...) 0-4%</a:t>
            </a:r>
          </a:p>
          <a:p>
            <a:pPr>
              <a:lnSpc>
                <a:spcPct val="87000"/>
              </a:lnSpc>
              <a:spcAft>
                <a:spcPts val="800"/>
              </a:spcAft>
              <a:buNone/>
            </a:pPr>
            <a:r>
              <a:rPr lang="it-IT" sz="25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xxx.1	</a:t>
            </a:r>
            <a:r>
              <a:rPr lang="it-IT" sz="25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difficoltà LIEVE (leggera, piccola...) 5-24%</a:t>
            </a:r>
          </a:p>
          <a:p>
            <a:pPr>
              <a:lnSpc>
                <a:spcPct val="87000"/>
              </a:lnSpc>
              <a:spcAft>
                <a:spcPts val="800"/>
              </a:spcAft>
              <a:buNone/>
            </a:pPr>
            <a:r>
              <a:rPr lang="it-IT" sz="25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xxx.2	</a:t>
            </a:r>
            <a:r>
              <a:rPr lang="it-IT" sz="25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difficoltà MEDIA (moderata, discreta...) 25-49%</a:t>
            </a:r>
          </a:p>
          <a:p>
            <a:pPr>
              <a:lnSpc>
                <a:spcPct val="87000"/>
              </a:lnSpc>
              <a:spcAft>
                <a:spcPts val="800"/>
              </a:spcAft>
              <a:buNone/>
            </a:pPr>
            <a:r>
              <a:rPr lang="it-IT" sz="25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xxx.3	</a:t>
            </a:r>
            <a:r>
              <a:rPr lang="it-IT" sz="25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difficoltà GRAVE (notevole, estrema...) 50-95%</a:t>
            </a:r>
          </a:p>
          <a:p>
            <a:pPr>
              <a:lnSpc>
                <a:spcPct val="87000"/>
              </a:lnSpc>
              <a:spcAft>
                <a:spcPts val="800"/>
              </a:spcAft>
              <a:buNone/>
            </a:pPr>
            <a:r>
              <a:rPr lang="it-IT" sz="25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xxx.4	</a:t>
            </a:r>
            <a:r>
              <a:rPr lang="it-IT" sz="25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difficoltà COMPLETA (totale...) 96-100%</a:t>
            </a:r>
          </a:p>
          <a:p>
            <a:pPr>
              <a:lnSpc>
                <a:spcPct val="87000"/>
              </a:lnSpc>
              <a:spcAft>
                <a:spcPts val="800"/>
              </a:spcAft>
              <a:buNone/>
            </a:pPr>
            <a:r>
              <a:rPr lang="it-IT" sz="25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xxx.8	</a:t>
            </a:r>
            <a:r>
              <a:rPr lang="it-IT" sz="25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 specificato</a:t>
            </a:r>
          </a:p>
          <a:p>
            <a:pPr>
              <a:lnSpc>
                <a:spcPct val="87000"/>
              </a:lnSpc>
              <a:spcAft>
                <a:spcPts val="800"/>
              </a:spcAft>
              <a:buNone/>
            </a:pPr>
            <a:r>
              <a:rPr lang="it-IT" sz="25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xxx.9	</a:t>
            </a:r>
            <a:r>
              <a:rPr lang="it-IT" sz="25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 applicabile</a:t>
            </a:r>
          </a:p>
          <a:p>
            <a:endParaRPr lang="it-IT" sz="2300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974312"/>
      </p:ext>
    </p:extLst>
  </p:cSld>
  <p:clrMapOvr>
    <a:masterClrMapping/>
  </p:clrMapOvr>
</p:sld>
</file>

<file path=ppt/theme/theme1.xml><?xml version="1.0" encoding="utf-8"?>
<a:theme xmlns:a="http://schemas.openxmlformats.org/drawingml/2006/main" name="Filo">
  <a:themeElements>
    <a:clrScheme name="Filo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Filo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ilo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370</TotalTime>
  <Words>995</Words>
  <Application>Microsoft Office PowerPoint</Application>
  <PresentationFormat>Presentazione su schermo (4:3)</PresentationFormat>
  <Paragraphs>82</Paragraphs>
  <Slides>16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1" baseType="lpstr">
      <vt:lpstr>Arial</vt:lpstr>
      <vt:lpstr>Calibri</vt:lpstr>
      <vt:lpstr>Century Gothic</vt:lpstr>
      <vt:lpstr>Wingdings 3</vt:lpstr>
      <vt:lpstr>Filo</vt:lpstr>
      <vt:lpstr>ICF: uno strumento condiviso per la progettazione riabilitativa</vt:lpstr>
      <vt:lpstr>Cos’è l’ICF?</vt:lpstr>
      <vt:lpstr>Perché usare l’ICF?</vt:lpstr>
      <vt:lpstr>L’ICF e il modello bio-psico-sociale</vt:lpstr>
      <vt:lpstr>Presentazione standard di PowerPoint</vt:lpstr>
      <vt:lpstr>Struttura dell’ICF</vt:lpstr>
      <vt:lpstr>I qualificatori</vt:lpstr>
      <vt:lpstr>I qualificatori delle funzioni e strutture corporee</vt:lpstr>
      <vt:lpstr>I qualificatori delle attività e partecipazione</vt:lpstr>
      <vt:lpstr>Fattori ambientali: barriere o facilitatori?  </vt:lpstr>
      <vt:lpstr>I qualificatori dei fattori ambientali </vt:lpstr>
      <vt:lpstr>Strumento utile: Portale italiano delle classificazioni Sanitarie</vt:lpstr>
      <vt:lpstr>Esercitazione pratica: Caso clinico </vt:lpstr>
      <vt:lpstr>Caso Clinico: compito da svolgere</vt:lpstr>
      <vt:lpstr>Conclusione</vt:lpstr>
      <vt:lpstr>Presentazione standard di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Lucia</dc:creator>
  <cp:keywords/>
  <dc:description>generated using python-pptx</dc:description>
  <cp:lastModifiedBy>Lucia</cp:lastModifiedBy>
  <cp:revision>15</cp:revision>
  <dcterms:created xsi:type="dcterms:W3CDTF">2013-01-27T09:14:16Z</dcterms:created>
  <dcterms:modified xsi:type="dcterms:W3CDTF">2025-07-22T07:43:16Z</dcterms:modified>
  <cp:category/>
</cp:coreProperties>
</file>